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75" r:id="rId5"/>
    <p:sldId id="258" r:id="rId6"/>
    <p:sldId id="259" r:id="rId7"/>
    <p:sldId id="262" r:id="rId8"/>
    <p:sldId id="269" r:id="rId9"/>
    <p:sldId id="263" r:id="rId10"/>
    <p:sldId id="271" r:id="rId11"/>
    <p:sldId id="272" r:id="rId12"/>
    <p:sldId id="260" r:id="rId13"/>
    <p:sldId id="273" r:id="rId14"/>
    <p:sldId id="264" r:id="rId15"/>
    <p:sldId id="265" r:id="rId16"/>
    <p:sldId id="267" r:id="rId17"/>
    <p:sldId id="266" r:id="rId18"/>
    <p:sldId id="268" r:id="rId19"/>
    <p:sldId id="270"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65"/>
  </p:normalViewPr>
  <p:slideViewPr>
    <p:cSldViewPr snapToGrid="0" snapToObjects="1">
      <p:cViewPr varScale="1">
        <p:scale>
          <a:sx n="106" d="100"/>
          <a:sy n="106" d="100"/>
        </p:scale>
        <p:origin x="79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JPG>
</file>

<file path=ppt/media/image6.png>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Drag picture to placeholder or click icon to add</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8/30/17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8/30/17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8/30/17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8/30/17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8/30/17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8/30/17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SAN Diego Xamarin Dev’s	</a:t>
            </a:r>
            <a:endParaRPr lang="en-US" dirty="0"/>
          </a:p>
        </p:txBody>
      </p:sp>
      <p:sp>
        <p:nvSpPr>
          <p:cNvPr id="3" name="Subtitle 2"/>
          <p:cNvSpPr>
            <a:spLocks noGrp="1"/>
          </p:cNvSpPr>
          <p:nvPr>
            <p:ph type="subTitle" idx="1"/>
          </p:nvPr>
        </p:nvSpPr>
        <p:spPr/>
        <p:txBody>
          <a:bodyPr/>
          <a:lstStyle/>
          <a:p>
            <a:r>
              <a:rPr lang="en-US" dirty="0" smtClean="0"/>
              <a:t>Monkey Chat</a:t>
            </a:r>
          </a:p>
          <a:p>
            <a:r>
              <a:rPr lang="en-US" dirty="0" smtClean="0"/>
              <a:t>8/30/17</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9612" y="5622446"/>
            <a:ext cx="3343275" cy="668655"/>
          </a:xfrm>
          <a:prstGeom prst="rect">
            <a:avLst/>
          </a:prstGeom>
        </p:spPr>
      </p:pic>
      <p:sp>
        <p:nvSpPr>
          <p:cNvPr id="5" name="TextBox 4"/>
          <p:cNvSpPr txBox="1"/>
          <p:nvPr/>
        </p:nvSpPr>
        <p:spPr>
          <a:xfrm>
            <a:off x="8329612" y="5073134"/>
            <a:ext cx="1928813" cy="369332"/>
          </a:xfrm>
          <a:prstGeom prst="rect">
            <a:avLst/>
          </a:prstGeom>
          <a:noFill/>
        </p:spPr>
        <p:txBody>
          <a:bodyPr wrap="square" rtlCol="0">
            <a:spAutoFit/>
          </a:bodyPr>
          <a:lstStyle/>
          <a:p>
            <a:r>
              <a:rPr lang="en-US" dirty="0" smtClean="0"/>
              <a:t>Brought to you by:</a:t>
            </a:r>
            <a:endParaRPr lang="en-US" dirty="0"/>
          </a:p>
        </p:txBody>
      </p:sp>
    </p:spTree>
    <p:extLst>
      <p:ext uri="{BB962C8B-B14F-4D97-AF65-F5344CB8AC3E}">
        <p14:creationId xmlns:p14="http://schemas.microsoft.com/office/powerpoint/2010/main" val="13413930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Resources</a:t>
            </a:r>
            <a:endParaRPr lang="en-US" dirty="0"/>
          </a:p>
        </p:txBody>
      </p:sp>
      <p:sp>
        <p:nvSpPr>
          <p:cNvPr id="4" name="Content Placeholder 3"/>
          <p:cNvSpPr>
            <a:spLocks noGrp="1"/>
          </p:cNvSpPr>
          <p:nvPr>
            <p:ph sz="half" idx="1"/>
          </p:nvPr>
        </p:nvSpPr>
        <p:spPr/>
        <p:txBody>
          <a:bodyPr>
            <a:normAutofit fontScale="70000" lnSpcReduction="20000"/>
          </a:bodyPr>
          <a:lstStyle/>
          <a:p>
            <a:r>
              <a:rPr lang="en-US" dirty="0" smtClean="0"/>
              <a:t>Use the Application Resource Dictionary to help you style your application. (note: the Prism </a:t>
            </a:r>
            <a:r>
              <a:rPr lang="en-US" dirty="0" err="1" smtClean="0"/>
              <a:t>QuickStart</a:t>
            </a:r>
            <a:r>
              <a:rPr lang="en-US" dirty="0" smtClean="0"/>
              <a:t> Template comes with several colors already)</a:t>
            </a:r>
          </a:p>
          <a:p>
            <a:r>
              <a:rPr lang="en-US" dirty="0" smtClean="0"/>
              <a:t>Use the Application Resource Dictionary for resources such as converters that you can use throughout your application such as in Custom Controls</a:t>
            </a:r>
          </a:p>
          <a:p>
            <a:r>
              <a:rPr lang="en-US" dirty="0" smtClean="0"/>
              <a:t>Styles that do not contain a key will apply globally to the </a:t>
            </a:r>
            <a:r>
              <a:rPr lang="en-US" dirty="0" err="1" smtClean="0"/>
              <a:t>TargetType</a:t>
            </a:r>
            <a:r>
              <a:rPr lang="en-US" dirty="0" smtClean="0"/>
              <a:t>. Adding a key will allow you to specify when to use it on an element in your View.</a:t>
            </a:r>
            <a:endParaRPr lang="en-US" dirty="0"/>
          </a:p>
        </p:txBody>
      </p:sp>
      <p:sp>
        <p:nvSpPr>
          <p:cNvPr id="5" name="Content Placeholder 4"/>
          <p:cNvSpPr>
            <a:spLocks noGrp="1"/>
          </p:cNvSpPr>
          <p:nvPr>
            <p:ph sz="half" idx="2"/>
          </p:nvPr>
        </p:nvSpPr>
        <p:spPr>
          <a:xfrm>
            <a:off x="6172200" y="2249486"/>
            <a:ext cx="5394366" cy="3541714"/>
          </a:xfrm>
        </p:spPr>
        <p:txBody>
          <a:bodyPr>
            <a:normAutofit fontScale="70000" lnSpcReduction="20000"/>
          </a:bodyPr>
          <a:lstStyle/>
          <a:p>
            <a:pPr marL="0" indent="0">
              <a:buNone/>
            </a:pPr>
            <a:r>
              <a:rPr lang="en-US" dirty="0"/>
              <a:t>&lt;</a:t>
            </a:r>
            <a:r>
              <a:rPr lang="en-US" dirty="0" err="1"/>
              <a:t>ResourceDictionary</a:t>
            </a:r>
            <a:r>
              <a:rPr lang="en-US" dirty="0"/>
              <a:t>&gt;</a:t>
            </a:r>
          </a:p>
          <a:p>
            <a:pPr marL="0" indent="0">
              <a:buNone/>
            </a:pPr>
            <a:r>
              <a:rPr lang="en-US" dirty="0"/>
              <a:t>  &lt;Color </a:t>
            </a:r>
            <a:r>
              <a:rPr lang="en-US" dirty="0" err="1"/>
              <a:t>x:Key</a:t>
            </a:r>
            <a:r>
              <a:rPr lang="en-US" dirty="0"/>
              <a:t>=“</a:t>
            </a:r>
            <a:r>
              <a:rPr lang="en-US" dirty="0" err="1"/>
              <a:t>SpecialColor</a:t>
            </a:r>
            <a:r>
              <a:rPr lang="en-US" dirty="0"/>
              <a:t>”&gt;#123456&lt;/Color&gt;</a:t>
            </a:r>
          </a:p>
          <a:p>
            <a:pPr marL="0" indent="0">
              <a:buNone/>
            </a:pPr>
            <a:r>
              <a:rPr lang="en-US" dirty="0"/>
              <a:t>  &lt;</a:t>
            </a:r>
            <a:r>
              <a:rPr lang="en-US" dirty="0" err="1"/>
              <a:t>converters:SomeConverter</a:t>
            </a:r>
            <a:r>
              <a:rPr lang="en-US" dirty="0"/>
              <a:t> </a:t>
            </a:r>
            <a:r>
              <a:rPr lang="en-US" dirty="0" err="1"/>
              <a:t>x:Key</a:t>
            </a:r>
            <a:r>
              <a:rPr lang="en-US" dirty="0"/>
              <a:t>=“</a:t>
            </a:r>
            <a:r>
              <a:rPr lang="en-US" dirty="0" err="1"/>
              <a:t>someConverter</a:t>
            </a:r>
            <a:r>
              <a:rPr lang="en-US" dirty="0"/>
              <a:t>” /&gt;</a:t>
            </a:r>
          </a:p>
          <a:p>
            <a:pPr marL="0" indent="0">
              <a:buNone/>
            </a:pPr>
            <a:r>
              <a:rPr lang="en-US" dirty="0"/>
              <a:t>  &lt;Style </a:t>
            </a:r>
            <a:r>
              <a:rPr lang="en-US" dirty="0" err="1"/>
              <a:t>TargetType</a:t>
            </a:r>
            <a:r>
              <a:rPr lang="en-US" dirty="0"/>
              <a:t>=“Label”&gt;</a:t>
            </a:r>
          </a:p>
          <a:p>
            <a:pPr marL="0" indent="0">
              <a:buNone/>
            </a:pPr>
            <a:r>
              <a:rPr lang="en-US" dirty="0"/>
              <a:t>    &lt;Setter Property=“</a:t>
            </a:r>
            <a:r>
              <a:rPr lang="en-US" dirty="0" err="1"/>
              <a:t>FontSize</a:t>
            </a:r>
            <a:r>
              <a:rPr lang="en-US" dirty="0"/>
              <a:t>” Value=“12” /&gt;</a:t>
            </a:r>
          </a:p>
          <a:p>
            <a:pPr marL="0" indent="0">
              <a:buNone/>
            </a:pPr>
            <a:r>
              <a:rPr lang="en-US" dirty="0"/>
              <a:t>  &lt;/Style</a:t>
            </a:r>
            <a:r>
              <a:rPr lang="en-US" dirty="0" smtClean="0"/>
              <a:t>&gt;</a:t>
            </a:r>
          </a:p>
          <a:p>
            <a:pPr marL="0" indent="0">
              <a:buNone/>
            </a:pPr>
            <a:r>
              <a:rPr lang="en-US" dirty="0"/>
              <a:t> </a:t>
            </a:r>
            <a:r>
              <a:rPr lang="en-US" dirty="0" smtClean="0"/>
              <a:t> &lt;</a:t>
            </a:r>
            <a:r>
              <a:rPr lang="en-US" dirty="0"/>
              <a:t>Style </a:t>
            </a:r>
            <a:r>
              <a:rPr lang="en-US" dirty="0" err="1"/>
              <a:t>TargetType</a:t>
            </a:r>
            <a:r>
              <a:rPr lang="en-US" dirty="0"/>
              <a:t>=“Label</a:t>
            </a:r>
            <a:r>
              <a:rPr lang="en-US" dirty="0" smtClean="0"/>
              <a:t>” </a:t>
            </a:r>
            <a:r>
              <a:rPr lang="en-US" dirty="0" err="1" smtClean="0"/>
              <a:t>x:Key</a:t>
            </a:r>
            <a:r>
              <a:rPr lang="en-US" dirty="0" smtClean="0"/>
              <a:t>=“</a:t>
            </a:r>
            <a:r>
              <a:rPr lang="en-US" dirty="0" err="1" smtClean="0"/>
              <a:t>biggerLabel</a:t>
            </a:r>
            <a:r>
              <a:rPr lang="en-US" dirty="0" smtClean="0"/>
              <a:t>”&gt;</a:t>
            </a:r>
            <a:endParaRPr lang="en-US" dirty="0"/>
          </a:p>
          <a:p>
            <a:pPr marL="0" indent="0">
              <a:buNone/>
            </a:pPr>
            <a:r>
              <a:rPr lang="en-US" dirty="0"/>
              <a:t>    &lt;Setter Property=“</a:t>
            </a:r>
            <a:r>
              <a:rPr lang="en-US" dirty="0" err="1"/>
              <a:t>FontSize</a:t>
            </a:r>
            <a:r>
              <a:rPr lang="en-US" dirty="0"/>
              <a:t>” Value=“</a:t>
            </a:r>
            <a:r>
              <a:rPr lang="en-US" dirty="0" smtClean="0"/>
              <a:t>18” </a:t>
            </a:r>
            <a:r>
              <a:rPr lang="en-US" dirty="0"/>
              <a:t>/&gt;</a:t>
            </a:r>
          </a:p>
          <a:p>
            <a:pPr marL="0" indent="0">
              <a:buNone/>
            </a:pPr>
            <a:r>
              <a:rPr lang="en-US" dirty="0"/>
              <a:t>  &lt;/Style&gt;</a:t>
            </a:r>
          </a:p>
          <a:p>
            <a:pPr marL="0" indent="0">
              <a:buNone/>
            </a:pPr>
            <a:r>
              <a:rPr lang="en-US" dirty="0"/>
              <a:t>&lt;/</a:t>
            </a:r>
            <a:r>
              <a:rPr lang="en-US" dirty="0" err="1"/>
              <a:t>ResourceDictionary</a:t>
            </a:r>
            <a:r>
              <a:rPr lang="en-US" dirty="0"/>
              <a:t>&gt;</a:t>
            </a:r>
          </a:p>
        </p:txBody>
      </p:sp>
    </p:spTree>
    <p:extLst>
      <p:ext uri="{BB962C8B-B14F-4D97-AF65-F5344CB8AC3E}">
        <p14:creationId xmlns:p14="http://schemas.microsoft.com/office/powerpoint/2010/main" val="12000358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Views For Navigation</a:t>
            </a:r>
            <a:endParaRPr lang="en-US" dirty="0"/>
          </a:p>
        </p:txBody>
      </p:sp>
      <p:sp>
        <p:nvSpPr>
          <p:cNvPr id="3" name="Content Placeholder 2"/>
          <p:cNvSpPr>
            <a:spLocks noGrp="1"/>
          </p:cNvSpPr>
          <p:nvPr>
            <p:ph idx="1"/>
          </p:nvPr>
        </p:nvSpPr>
        <p:spPr/>
        <p:txBody>
          <a:bodyPr>
            <a:noAutofit/>
          </a:bodyPr>
          <a:lstStyle/>
          <a:p>
            <a:pPr marL="0" indent="0">
              <a:buNone/>
            </a:pPr>
            <a:r>
              <a:rPr lang="en-US" sz="1600" dirty="0" smtClean="0"/>
              <a:t>public partial class App : </a:t>
            </a:r>
            <a:r>
              <a:rPr lang="en-US" sz="1600" dirty="0" err="1" smtClean="0"/>
              <a:t>PrismApplication</a:t>
            </a:r>
            <a:endParaRPr lang="en-US" sz="1600" dirty="0" smtClean="0"/>
          </a:p>
          <a:p>
            <a:pPr marL="0" indent="0">
              <a:buNone/>
            </a:pPr>
            <a:r>
              <a:rPr lang="en-US" sz="1600" dirty="0" smtClean="0"/>
              <a:t>{</a:t>
            </a:r>
          </a:p>
          <a:p>
            <a:pPr marL="0" indent="0">
              <a:buNone/>
            </a:pPr>
            <a:r>
              <a:rPr lang="en-US" sz="1600" dirty="0" smtClean="0"/>
              <a:t>    protected override void </a:t>
            </a:r>
            <a:r>
              <a:rPr lang="en-US" sz="1600" dirty="0" err="1" smtClean="0"/>
              <a:t>RegisterTypes</a:t>
            </a:r>
            <a:r>
              <a:rPr lang="en-US" sz="1600" dirty="0" smtClean="0"/>
              <a:t>()</a:t>
            </a:r>
          </a:p>
          <a:p>
            <a:pPr marL="0" indent="0">
              <a:buNone/>
            </a:pPr>
            <a:r>
              <a:rPr lang="en-US" sz="1600" dirty="0"/>
              <a:t> </a:t>
            </a:r>
            <a:r>
              <a:rPr lang="en-US" sz="1600" dirty="0" smtClean="0"/>
              <a:t>   {</a:t>
            </a:r>
          </a:p>
          <a:p>
            <a:pPr marL="0" indent="0">
              <a:buNone/>
            </a:pPr>
            <a:r>
              <a:rPr lang="en-US" sz="1600" dirty="0"/>
              <a:t> </a:t>
            </a:r>
            <a:r>
              <a:rPr lang="en-US" sz="1600" dirty="0" smtClean="0"/>
              <a:t>       // note: After registering the View you can navigate like:</a:t>
            </a:r>
          </a:p>
          <a:p>
            <a:pPr marL="0" indent="0">
              <a:buNone/>
            </a:pPr>
            <a:r>
              <a:rPr lang="en-US" sz="1600" dirty="0" smtClean="0"/>
              <a:t>        // _</a:t>
            </a:r>
            <a:r>
              <a:rPr lang="en-US" sz="1600" dirty="0" err="1" smtClean="0"/>
              <a:t>navigationService.NavigateAsync</a:t>
            </a:r>
            <a:r>
              <a:rPr lang="en-US" sz="1600" dirty="0" smtClean="0"/>
              <a:t>(“</a:t>
            </a:r>
            <a:r>
              <a:rPr lang="en-US" sz="1600" dirty="0" err="1" smtClean="0"/>
              <a:t>SomePage</a:t>
            </a:r>
            <a:r>
              <a:rPr lang="en-US" sz="1600" dirty="0" smtClean="0"/>
              <a:t>”)</a:t>
            </a:r>
          </a:p>
          <a:p>
            <a:pPr marL="0" indent="0">
              <a:buNone/>
            </a:pPr>
            <a:r>
              <a:rPr lang="en-US" sz="1600" dirty="0" smtClean="0"/>
              <a:t>        </a:t>
            </a:r>
            <a:r>
              <a:rPr lang="en-US" sz="1600" dirty="0" err="1" smtClean="0"/>
              <a:t>Container.RegisterTypeForNavigation</a:t>
            </a:r>
            <a:r>
              <a:rPr lang="en-US" sz="1600" dirty="0" smtClean="0"/>
              <a:t>&lt;</a:t>
            </a:r>
            <a:r>
              <a:rPr lang="en-US" sz="1600" dirty="0" err="1" smtClean="0"/>
              <a:t>SomePage</a:t>
            </a:r>
            <a:r>
              <a:rPr lang="en-US" sz="1600" dirty="0" smtClean="0"/>
              <a:t>&gt;();</a:t>
            </a:r>
            <a:endParaRPr lang="en-US" sz="1600" dirty="0"/>
          </a:p>
          <a:p>
            <a:pPr marL="0" indent="0">
              <a:buNone/>
            </a:pPr>
            <a:r>
              <a:rPr lang="en-US" sz="1600" dirty="0" smtClean="0"/>
              <a:t>    }</a:t>
            </a:r>
            <a:endParaRPr lang="en-US" sz="1600" dirty="0"/>
          </a:p>
          <a:p>
            <a:pPr marL="0" indent="0">
              <a:buNone/>
            </a:pPr>
            <a:r>
              <a:rPr lang="en-US" sz="1600" dirty="0" smtClean="0"/>
              <a:t>}</a:t>
            </a:r>
            <a:endParaRPr lang="en-US" sz="1600" dirty="0"/>
          </a:p>
        </p:txBody>
      </p:sp>
    </p:spTree>
    <p:extLst>
      <p:ext uri="{BB962C8B-B14F-4D97-AF65-F5344CB8AC3E}">
        <p14:creationId xmlns:p14="http://schemas.microsoft.com/office/powerpoint/2010/main" val="731036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Monkey Chat</a:t>
            </a:r>
            <a:endParaRPr lang="en-US" dirty="0"/>
          </a:p>
        </p:txBody>
      </p:sp>
      <p:sp>
        <p:nvSpPr>
          <p:cNvPr id="3" name="Content Placeholder 2"/>
          <p:cNvSpPr>
            <a:spLocks noGrp="1"/>
          </p:cNvSpPr>
          <p:nvPr>
            <p:ph idx="1"/>
          </p:nvPr>
        </p:nvSpPr>
        <p:spPr/>
        <p:txBody>
          <a:bodyPr/>
          <a:lstStyle/>
          <a:p>
            <a:r>
              <a:rPr lang="en-US" dirty="0" smtClean="0"/>
              <a:t>Setup a “CODELESS” backend using an Azure Mobile App (App Service)</a:t>
            </a:r>
          </a:p>
          <a:p>
            <a:pPr lvl="1"/>
            <a:r>
              <a:rPr lang="en-US" dirty="0" smtClean="0"/>
              <a:t>This will tie into an Azure SQL Database</a:t>
            </a:r>
          </a:p>
          <a:p>
            <a:r>
              <a:rPr lang="en-US" dirty="0" smtClean="0"/>
              <a:t>Setup the Mobile App to work with the Azure Backend</a:t>
            </a:r>
          </a:p>
        </p:txBody>
      </p:sp>
    </p:spTree>
    <p:extLst>
      <p:ext uri="{BB962C8B-B14F-4D97-AF65-F5344CB8AC3E}">
        <p14:creationId xmlns:p14="http://schemas.microsoft.com/office/powerpoint/2010/main" val="15357477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stretch>
            <a:fillRect/>
          </a:stretch>
        </p:blipFill>
        <p:spPr>
          <a:xfrm>
            <a:off x="2516606" y="950076"/>
            <a:ext cx="7083424" cy="3541712"/>
          </a:xfrm>
          <a:prstGeom prst="rect">
            <a:avLst/>
          </a:prstGeom>
        </p:spPr>
      </p:pic>
      <p:sp>
        <p:nvSpPr>
          <p:cNvPr id="8" name="TextBox 7"/>
          <p:cNvSpPr txBox="1"/>
          <p:nvPr/>
        </p:nvSpPr>
        <p:spPr>
          <a:xfrm>
            <a:off x="3820444" y="4728411"/>
            <a:ext cx="1762209" cy="369332"/>
          </a:xfrm>
          <a:prstGeom prst="rect">
            <a:avLst/>
          </a:prstGeom>
          <a:noFill/>
        </p:spPr>
        <p:txBody>
          <a:bodyPr wrap="square" rtlCol="0">
            <a:spAutoFit/>
          </a:bodyPr>
          <a:lstStyle/>
          <a:p>
            <a:r>
              <a:rPr lang="en-US" smtClean="0"/>
              <a:t>With a Simulator</a:t>
            </a:r>
            <a:endParaRPr lang="en-US"/>
          </a:p>
        </p:txBody>
      </p:sp>
      <p:sp>
        <p:nvSpPr>
          <p:cNvPr id="9" name="TextBox 8"/>
          <p:cNvSpPr txBox="1"/>
          <p:nvPr/>
        </p:nvSpPr>
        <p:spPr>
          <a:xfrm>
            <a:off x="6448926" y="4728411"/>
            <a:ext cx="2935705" cy="369332"/>
          </a:xfrm>
          <a:prstGeom prst="rect">
            <a:avLst/>
          </a:prstGeom>
          <a:noFill/>
        </p:spPr>
        <p:txBody>
          <a:bodyPr wrap="square" rtlCol="0">
            <a:spAutoFit/>
          </a:bodyPr>
          <a:lstStyle/>
          <a:p>
            <a:r>
              <a:rPr lang="en-US" smtClean="0"/>
              <a:t>Possible with a </a:t>
            </a:r>
            <a:r>
              <a:rPr lang="en-US" dirty="0" smtClean="0"/>
              <a:t>REAL Device</a:t>
            </a:r>
            <a:endParaRPr lang="en-US" dirty="0"/>
          </a:p>
        </p:txBody>
      </p:sp>
    </p:spTree>
    <p:extLst>
      <p:ext uri="{BB962C8B-B14F-4D97-AF65-F5344CB8AC3E}">
        <p14:creationId xmlns:p14="http://schemas.microsoft.com/office/powerpoint/2010/main" val="8237318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0</a:t>
            </a:r>
            <a:endParaRPr lang="en-US" dirty="0"/>
          </a:p>
        </p:txBody>
      </p:sp>
      <p:sp>
        <p:nvSpPr>
          <p:cNvPr id="3" name="Content Placeholder 2"/>
          <p:cNvSpPr>
            <a:spLocks noGrp="1"/>
          </p:cNvSpPr>
          <p:nvPr>
            <p:ph idx="1"/>
          </p:nvPr>
        </p:nvSpPr>
        <p:spPr/>
        <p:txBody>
          <a:bodyPr/>
          <a:lstStyle/>
          <a:p>
            <a:r>
              <a:rPr lang="en-US" dirty="0" smtClean="0"/>
              <a:t>Setup Azure App Service (Mobile App)</a:t>
            </a:r>
          </a:p>
          <a:p>
            <a:r>
              <a:rPr lang="en-US" dirty="0" smtClean="0"/>
              <a:t>Setup Azure SQL Database/Server</a:t>
            </a:r>
          </a:p>
          <a:p>
            <a:r>
              <a:rPr lang="en-US" dirty="0" smtClean="0"/>
              <a:t>Configure the App Service to use the Azure SQL Database</a:t>
            </a:r>
            <a:endParaRPr lang="en-US" dirty="0"/>
          </a:p>
        </p:txBody>
      </p:sp>
    </p:spTree>
    <p:extLst>
      <p:ext uri="{BB962C8B-B14F-4D97-AF65-F5344CB8AC3E}">
        <p14:creationId xmlns:p14="http://schemas.microsoft.com/office/powerpoint/2010/main" val="3837870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1</a:t>
            </a:r>
            <a:endParaRPr lang="en-US" dirty="0"/>
          </a:p>
        </p:txBody>
      </p:sp>
      <p:sp>
        <p:nvSpPr>
          <p:cNvPr id="3" name="Content Placeholder 2"/>
          <p:cNvSpPr>
            <a:spLocks noGrp="1"/>
          </p:cNvSpPr>
          <p:nvPr>
            <p:ph idx="1"/>
          </p:nvPr>
        </p:nvSpPr>
        <p:spPr/>
        <p:txBody>
          <a:bodyPr/>
          <a:lstStyle/>
          <a:p>
            <a:r>
              <a:rPr lang="en-US" dirty="0" smtClean="0"/>
              <a:t>Setup the App Service to have the tables you want. (see Boss Level)</a:t>
            </a:r>
          </a:p>
        </p:txBody>
      </p:sp>
    </p:spTree>
    <p:extLst>
      <p:ext uri="{BB962C8B-B14F-4D97-AF65-F5344CB8AC3E}">
        <p14:creationId xmlns:p14="http://schemas.microsoft.com/office/powerpoint/2010/main" val="11379191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2</a:t>
            </a:r>
            <a:endParaRPr lang="en-US" dirty="0"/>
          </a:p>
        </p:txBody>
      </p:sp>
      <p:sp>
        <p:nvSpPr>
          <p:cNvPr id="3" name="Content Placeholder 2"/>
          <p:cNvSpPr>
            <a:spLocks noGrp="1"/>
          </p:cNvSpPr>
          <p:nvPr>
            <p:ph idx="1"/>
          </p:nvPr>
        </p:nvSpPr>
        <p:spPr/>
        <p:txBody>
          <a:bodyPr/>
          <a:lstStyle/>
          <a:p>
            <a:r>
              <a:rPr lang="en-US" dirty="0" smtClean="0"/>
              <a:t>Prove you can sync data between the app and the cloud</a:t>
            </a:r>
          </a:p>
          <a:p>
            <a:endParaRPr lang="en-US" dirty="0"/>
          </a:p>
          <a:p>
            <a:pPr marL="0" indent="0">
              <a:buNone/>
            </a:pPr>
            <a:r>
              <a:rPr lang="en-US" dirty="0" smtClean="0"/>
              <a:t>* CHEAT CODE: Use the built in </a:t>
            </a:r>
            <a:r>
              <a:rPr lang="en-US" dirty="0" err="1" smtClean="0"/>
              <a:t>TodoItem</a:t>
            </a:r>
            <a:r>
              <a:rPr lang="en-US" dirty="0" smtClean="0"/>
              <a:t> model in the Prism </a:t>
            </a:r>
            <a:r>
              <a:rPr lang="en-US" dirty="0" err="1" smtClean="0"/>
              <a:t>QuickStart</a:t>
            </a:r>
            <a:r>
              <a:rPr lang="en-US" dirty="0" smtClean="0"/>
              <a:t> Template (the UI and everything is already there) </a:t>
            </a:r>
            <a:endParaRPr lang="en-US" dirty="0"/>
          </a:p>
        </p:txBody>
      </p:sp>
    </p:spTree>
    <p:extLst>
      <p:ext uri="{BB962C8B-B14F-4D97-AF65-F5344CB8AC3E}">
        <p14:creationId xmlns:p14="http://schemas.microsoft.com/office/powerpoint/2010/main" val="5924652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3</a:t>
            </a:r>
            <a:endParaRPr lang="en-US" dirty="0"/>
          </a:p>
        </p:txBody>
      </p:sp>
      <p:sp>
        <p:nvSpPr>
          <p:cNvPr id="3" name="Content Placeholder 2"/>
          <p:cNvSpPr>
            <a:spLocks noGrp="1"/>
          </p:cNvSpPr>
          <p:nvPr>
            <p:ph idx="1"/>
          </p:nvPr>
        </p:nvSpPr>
        <p:spPr/>
        <p:txBody>
          <a:bodyPr/>
          <a:lstStyle/>
          <a:p>
            <a:r>
              <a:rPr lang="en-US" dirty="0" smtClean="0"/>
              <a:t>Update your App to show Chat Bubbles for messages sent between users. Messages should show the sender with all messages sent by the authenticated user on the left side and all other messages on the right side.</a:t>
            </a:r>
          </a:p>
          <a:p>
            <a:r>
              <a:rPr lang="en-US" dirty="0" smtClean="0"/>
              <a:t>Replace the default Prism icons with your own image.</a:t>
            </a:r>
            <a:endParaRPr lang="en-US" dirty="0"/>
          </a:p>
        </p:txBody>
      </p:sp>
    </p:spTree>
    <p:extLst>
      <p:ext uri="{BB962C8B-B14F-4D97-AF65-F5344CB8AC3E}">
        <p14:creationId xmlns:p14="http://schemas.microsoft.com/office/powerpoint/2010/main" val="14002274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Boss Level</a:t>
            </a:r>
            <a:endParaRPr lang="en-US" sz="2000" dirty="0"/>
          </a:p>
        </p:txBody>
      </p:sp>
      <p:sp>
        <p:nvSpPr>
          <p:cNvPr id="4" name="Content Placeholder 3"/>
          <p:cNvSpPr>
            <a:spLocks noGrp="1"/>
          </p:cNvSpPr>
          <p:nvPr>
            <p:ph idx="1"/>
          </p:nvPr>
        </p:nvSpPr>
        <p:spPr/>
        <p:txBody>
          <a:bodyPr>
            <a:normAutofit/>
          </a:bodyPr>
          <a:lstStyle/>
          <a:p>
            <a:r>
              <a:rPr lang="en-US" dirty="0" smtClean="0"/>
              <a:t>Users should be able to view/create a new Channel</a:t>
            </a:r>
          </a:p>
          <a:p>
            <a:r>
              <a:rPr lang="en-US" dirty="0" smtClean="0"/>
              <a:t>Each Channel should have a list of it’s own messages</a:t>
            </a:r>
          </a:p>
        </p:txBody>
      </p:sp>
    </p:spTree>
    <p:extLst>
      <p:ext uri="{BB962C8B-B14F-4D97-AF65-F5344CB8AC3E}">
        <p14:creationId xmlns:p14="http://schemas.microsoft.com/office/powerpoint/2010/main" val="6905480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TIPS</a:t>
            </a:r>
            <a:endParaRPr lang="en-US" dirty="0"/>
          </a:p>
        </p:txBody>
      </p:sp>
      <p:sp>
        <p:nvSpPr>
          <p:cNvPr id="8" name="Content Placeholder 7"/>
          <p:cNvSpPr>
            <a:spLocks noGrp="1"/>
          </p:cNvSpPr>
          <p:nvPr>
            <p:ph idx="1"/>
          </p:nvPr>
        </p:nvSpPr>
        <p:spPr/>
        <p:txBody>
          <a:bodyPr/>
          <a:lstStyle/>
          <a:p>
            <a:r>
              <a:rPr lang="en-US" dirty="0" smtClean="0"/>
              <a:t>Create </a:t>
            </a:r>
            <a:r>
              <a:rPr lang="en-US" dirty="0" smtClean="0"/>
              <a:t>a GitHub repo with each of your team members added as </a:t>
            </a:r>
            <a:r>
              <a:rPr lang="en-US" dirty="0" smtClean="0"/>
              <a:t>Collaborators</a:t>
            </a:r>
          </a:p>
          <a:p>
            <a:r>
              <a:rPr lang="en-US" dirty="0" smtClean="0"/>
              <a:t>Use try/catch with the </a:t>
            </a:r>
            <a:r>
              <a:rPr lang="en-US" dirty="0" err="1" smtClean="0"/>
              <a:t>ILoggerFacade</a:t>
            </a:r>
            <a:r>
              <a:rPr lang="en-US" dirty="0" smtClean="0"/>
              <a:t> to log exceptions to the </a:t>
            </a:r>
            <a:r>
              <a:rPr lang="en-US" dirty="0" err="1" smtClean="0"/>
              <a:t>ApplicationOutput</a:t>
            </a:r>
            <a:r>
              <a:rPr lang="en-US" dirty="0" smtClean="0"/>
              <a:t> window in your IDE.</a:t>
            </a:r>
            <a:endParaRPr lang="en-US" dirty="0"/>
          </a:p>
          <a:p>
            <a:r>
              <a:rPr lang="en-US" dirty="0" smtClean="0"/>
              <a:t>One FINAL Tip</a:t>
            </a:r>
            <a:r>
              <a:rPr lang="mr-IN" dirty="0" smtClean="0"/>
              <a:t>…</a:t>
            </a:r>
            <a:r>
              <a:rPr lang="en-US" dirty="0" smtClean="0"/>
              <a:t>..</a:t>
            </a:r>
          </a:p>
        </p:txBody>
      </p:sp>
    </p:spTree>
    <p:extLst>
      <p:ext uri="{BB962C8B-B14F-4D97-AF65-F5344CB8AC3E}">
        <p14:creationId xmlns:p14="http://schemas.microsoft.com/office/powerpoint/2010/main" val="21236905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Special Thanks</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8078" y="3186113"/>
            <a:ext cx="6652668" cy="1458119"/>
          </a:xfrm>
        </p:spPr>
      </p:pic>
    </p:spTree>
    <p:extLst>
      <p:ext uri="{BB962C8B-B14F-4D97-AF65-F5344CB8AC3E}">
        <p14:creationId xmlns:p14="http://schemas.microsoft.com/office/powerpoint/2010/main" val="5732368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t="554" b="4827"/>
          <a:stretch/>
        </p:blipFill>
        <p:spPr>
          <a:xfrm>
            <a:off x="3027976" y="1157288"/>
            <a:ext cx="6341978" cy="4500562"/>
          </a:xfrm>
          <a:prstGeom prst="rect">
            <a:avLst/>
          </a:prstGeom>
        </p:spPr>
      </p:pic>
    </p:spTree>
    <p:extLst>
      <p:ext uri="{BB962C8B-B14F-4D97-AF65-F5344CB8AC3E}">
        <p14:creationId xmlns:p14="http://schemas.microsoft.com/office/powerpoint/2010/main" val="19364700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1141413" y="842963"/>
            <a:ext cx="7516812" cy="4948238"/>
          </a:xfrm>
        </p:spPr>
        <p:txBody>
          <a:bodyPr/>
          <a:lstStyle/>
          <a:p>
            <a:pPr marL="0" indent="0">
              <a:buNone/>
            </a:pPr>
            <a:r>
              <a:rPr lang="en-US" dirty="0" smtClean="0"/>
              <a:t>Dan Siegel</a:t>
            </a:r>
            <a:r>
              <a:rPr lang="en-US" dirty="0"/>
              <a:t/>
            </a:r>
            <a:br>
              <a:rPr lang="en-US" dirty="0"/>
            </a:br>
            <a:r>
              <a:rPr lang="en-US" sz="1800" dirty="0" smtClean="0"/>
              <a:t>Cloud &amp; Mobile Consultant</a:t>
            </a:r>
            <a:endParaRPr lang="en-US" sz="1800" dirty="0"/>
          </a:p>
          <a:p>
            <a:pPr marL="0" indent="0">
              <a:buNone/>
            </a:pPr>
            <a:endParaRPr lang="en-US" sz="1800" dirty="0" smtClean="0"/>
          </a:p>
          <a:p>
            <a:r>
              <a:rPr lang="en-US" sz="1800" dirty="0" smtClean="0"/>
              <a:t>Been working with Xamarin since 2014</a:t>
            </a:r>
          </a:p>
          <a:p>
            <a:r>
              <a:rPr lang="en-US" sz="1800" dirty="0" smtClean="0"/>
              <a:t>Member of the Prism Team</a:t>
            </a:r>
          </a:p>
          <a:p>
            <a:r>
              <a:rPr lang="en-US" sz="1800" dirty="0" smtClean="0"/>
              <a:t>Contributor to numerous Microsoft &amp; Community Open Source Projects</a:t>
            </a:r>
          </a:p>
          <a:p>
            <a:r>
              <a:rPr lang="en-US" sz="1800" dirty="0" smtClean="0"/>
              <a:t>Authored numerous Prism/Xamarin plugins</a:t>
            </a:r>
          </a:p>
          <a:p>
            <a:r>
              <a:rPr lang="en-US" sz="1800" dirty="0" smtClean="0"/>
              <a:t>Authored the Prism </a:t>
            </a:r>
            <a:r>
              <a:rPr lang="en-US" sz="1800" dirty="0" err="1" smtClean="0"/>
              <a:t>QuickStart</a:t>
            </a:r>
            <a:r>
              <a:rPr lang="en-US" sz="1800" dirty="0" smtClean="0"/>
              <a:t> Templates</a:t>
            </a:r>
          </a:p>
          <a:p>
            <a:r>
              <a:rPr lang="en-US" sz="1800" dirty="0" smtClean="0"/>
              <a:t>Prism/Xamarin Blogger</a:t>
            </a:r>
            <a:endParaRPr lang="en-US" dirty="0" smtClean="0"/>
          </a:p>
          <a:p>
            <a:pPr lvl="1"/>
            <a:endParaRPr lang="en-US" dirty="0"/>
          </a:p>
        </p:txBody>
      </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23958" t="18812" r="19167" b="21568"/>
          <a:stretch/>
        </p:blipFill>
        <p:spPr>
          <a:xfrm rot="5400000">
            <a:off x="8350310" y="2175674"/>
            <a:ext cx="2898648" cy="2282817"/>
          </a:xfrm>
          <a:prstGeom prst="rect">
            <a:avLst/>
          </a:prstGeom>
        </p:spPr>
      </p:pic>
    </p:spTree>
    <p:extLst>
      <p:ext uri="{BB962C8B-B14F-4D97-AF65-F5344CB8AC3E}">
        <p14:creationId xmlns:p14="http://schemas.microsoft.com/office/powerpoint/2010/main" val="16741758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Schedule</a:t>
            </a:r>
            <a:endParaRPr lang="en-US" dirty="0"/>
          </a:p>
        </p:txBody>
      </p:sp>
      <p:sp>
        <p:nvSpPr>
          <p:cNvPr id="3" name="Content Placeholder 2"/>
          <p:cNvSpPr>
            <a:spLocks noGrp="1"/>
          </p:cNvSpPr>
          <p:nvPr>
            <p:ph idx="1"/>
          </p:nvPr>
        </p:nvSpPr>
        <p:spPr>
          <a:xfrm>
            <a:off x="1141412" y="2249487"/>
            <a:ext cx="9905999" cy="3722688"/>
          </a:xfrm>
        </p:spPr>
        <p:txBody>
          <a:bodyPr>
            <a:normAutofit/>
          </a:bodyPr>
          <a:lstStyle/>
          <a:p>
            <a:r>
              <a:rPr lang="en-US" sz="2000" dirty="0" smtClean="0"/>
              <a:t>6:00 </a:t>
            </a:r>
            <a:r>
              <a:rPr lang="en-US" sz="2000" dirty="0"/>
              <a:t>- 6:30 Mix &amp; </a:t>
            </a:r>
            <a:r>
              <a:rPr lang="en-US" sz="2000" dirty="0" smtClean="0"/>
              <a:t>Mingle</a:t>
            </a:r>
          </a:p>
          <a:p>
            <a:r>
              <a:rPr lang="en-US" sz="2000" dirty="0" smtClean="0"/>
              <a:t>6:30 </a:t>
            </a:r>
            <a:r>
              <a:rPr lang="en-US" sz="2000" dirty="0"/>
              <a:t>- 7:00 See Challenge Presentation </a:t>
            </a:r>
            <a:endParaRPr lang="en-US" sz="2000" dirty="0" smtClean="0"/>
          </a:p>
          <a:p>
            <a:r>
              <a:rPr lang="en-US" sz="2000" dirty="0" smtClean="0"/>
              <a:t>7:00 </a:t>
            </a:r>
            <a:r>
              <a:rPr lang="en-US" sz="2000" dirty="0"/>
              <a:t>- 7:15 Join Random Team </a:t>
            </a:r>
            <a:endParaRPr lang="en-US" sz="2000" dirty="0" smtClean="0"/>
          </a:p>
          <a:p>
            <a:r>
              <a:rPr lang="en-US" sz="2000" dirty="0" smtClean="0"/>
              <a:t>7:15 </a:t>
            </a:r>
            <a:r>
              <a:rPr lang="en-US" sz="2000" dirty="0"/>
              <a:t>- 8:15 Begin Team Hackathon </a:t>
            </a:r>
            <a:endParaRPr lang="en-US" sz="2000" dirty="0" smtClean="0"/>
          </a:p>
          <a:p>
            <a:r>
              <a:rPr lang="en-US" sz="2000" dirty="0" smtClean="0"/>
              <a:t>8:15 </a:t>
            </a:r>
            <a:r>
              <a:rPr lang="en-US" sz="2000" dirty="0"/>
              <a:t>- 8:30 Break for Stretching &amp; Sharing </a:t>
            </a:r>
            <a:endParaRPr lang="en-US" sz="2000" dirty="0" smtClean="0"/>
          </a:p>
          <a:p>
            <a:r>
              <a:rPr lang="en-US" sz="2000" dirty="0" smtClean="0"/>
              <a:t>8:30 </a:t>
            </a:r>
            <a:r>
              <a:rPr lang="en-US" sz="2000" dirty="0"/>
              <a:t>- 9:30 Continue Team Hackathon </a:t>
            </a:r>
            <a:endParaRPr lang="en-US" sz="2000" dirty="0" smtClean="0"/>
          </a:p>
          <a:p>
            <a:r>
              <a:rPr lang="en-US" sz="2000" dirty="0" smtClean="0"/>
              <a:t>9:30 </a:t>
            </a:r>
            <a:r>
              <a:rPr lang="en-US" sz="2000" dirty="0"/>
              <a:t>- 10:00 Present &amp; Share Insights</a:t>
            </a:r>
          </a:p>
        </p:txBody>
      </p:sp>
    </p:spTree>
    <p:extLst>
      <p:ext uri="{BB962C8B-B14F-4D97-AF65-F5344CB8AC3E}">
        <p14:creationId xmlns:p14="http://schemas.microsoft.com/office/powerpoint/2010/main" val="5403148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Prism</a:t>
            </a:r>
            <a:endParaRPr lang="en-US" dirty="0"/>
          </a:p>
        </p:txBody>
      </p:sp>
      <p:sp>
        <p:nvSpPr>
          <p:cNvPr id="3" name="Content Placeholder 2"/>
          <p:cNvSpPr>
            <a:spLocks noGrp="1"/>
          </p:cNvSpPr>
          <p:nvPr>
            <p:ph sz="half" idx="1"/>
          </p:nvPr>
        </p:nvSpPr>
        <p:spPr/>
        <p:txBody>
          <a:bodyPr>
            <a:normAutofit fontScale="92500"/>
          </a:bodyPr>
          <a:lstStyle/>
          <a:p>
            <a:r>
              <a:rPr lang="en-US" dirty="0" smtClean="0"/>
              <a:t>Prism was originally designed by the Microsoft Patterns &amp; Practices team</a:t>
            </a:r>
          </a:p>
          <a:p>
            <a:r>
              <a:rPr lang="en-US" dirty="0" smtClean="0"/>
              <a:t>Prism allows us to develop high quality Testable MVVM Applications</a:t>
            </a:r>
          </a:p>
          <a:p>
            <a:r>
              <a:rPr lang="en-US" dirty="0" smtClean="0"/>
              <a:t>Prism gives us support for our choice of 4 Dependency Injection Containers</a:t>
            </a:r>
          </a:p>
          <a:p>
            <a:r>
              <a:rPr lang="en-US" dirty="0" smtClean="0"/>
              <a:t>Prism 7 provides .NET Standard support</a:t>
            </a:r>
            <a:endParaRPr lang="en-US" dirty="0"/>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90469" y="2620169"/>
            <a:ext cx="4638675" cy="2800350"/>
          </a:xfrm>
        </p:spPr>
      </p:pic>
    </p:spTree>
    <p:extLst>
      <p:ext uri="{BB962C8B-B14F-4D97-AF65-F5344CB8AC3E}">
        <p14:creationId xmlns:p14="http://schemas.microsoft.com/office/powerpoint/2010/main" val="17608379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the Newbie</a:t>
            </a:r>
            <a:endParaRPr lang="en-US" dirty="0"/>
          </a:p>
        </p:txBody>
      </p:sp>
      <p:sp>
        <p:nvSpPr>
          <p:cNvPr id="3" name="Content Placeholder 2"/>
          <p:cNvSpPr>
            <a:spLocks noGrp="1"/>
          </p:cNvSpPr>
          <p:nvPr>
            <p:ph idx="1"/>
          </p:nvPr>
        </p:nvSpPr>
        <p:spPr/>
        <p:txBody>
          <a:bodyPr>
            <a:normAutofit fontScale="92500"/>
          </a:bodyPr>
          <a:lstStyle/>
          <a:p>
            <a:r>
              <a:rPr lang="en-US" dirty="0" err="1" smtClean="0"/>
              <a:t>ViewModels</a:t>
            </a:r>
            <a:r>
              <a:rPr lang="en-US" dirty="0" smtClean="0"/>
              <a:t> should implement </a:t>
            </a:r>
            <a:r>
              <a:rPr lang="en-US" dirty="0" err="1" smtClean="0"/>
              <a:t>INotifyPropertyChanged</a:t>
            </a:r>
            <a:r>
              <a:rPr lang="en-US" dirty="0" smtClean="0"/>
              <a:t>. This will tell the UI that a change has occurred and that the UI must update that field.</a:t>
            </a:r>
          </a:p>
          <a:p>
            <a:r>
              <a:rPr lang="en-US" dirty="0" smtClean="0"/>
              <a:t>We can also implement </a:t>
            </a:r>
            <a:r>
              <a:rPr lang="en-US" dirty="0" err="1" smtClean="0"/>
              <a:t>INotifyPropertyChanged</a:t>
            </a:r>
            <a:r>
              <a:rPr lang="en-US" dirty="0" smtClean="0"/>
              <a:t> in our Models allowing us to bind directly to properties in our Model (i.e. Text=“{Binding </a:t>
            </a:r>
            <a:r>
              <a:rPr lang="en-US" dirty="0" err="1" smtClean="0"/>
              <a:t>Model.FirstName</a:t>
            </a:r>
            <a:r>
              <a:rPr lang="en-US" dirty="0" smtClean="0"/>
              <a:t>}”)</a:t>
            </a:r>
          </a:p>
          <a:p>
            <a:r>
              <a:rPr lang="en-US" dirty="0" smtClean="0"/>
              <a:t>To make our code cleaner/easier to read, we use </a:t>
            </a:r>
            <a:r>
              <a:rPr lang="en-US" dirty="0" err="1" smtClean="0"/>
              <a:t>PropertyChanged.Fody</a:t>
            </a:r>
            <a:r>
              <a:rPr lang="en-US" dirty="0" smtClean="0"/>
              <a:t>. </a:t>
            </a:r>
          </a:p>
          <a:p>
            <a:r>
              <a:rPr lang="en-US" dirty="0" smtClean="0"/>
              <a:t>To handle events we use Commands. For Prism we do this with the </a:t>
            </a:r>
            <a:r>
              <a:rPr lang="en-US" dirty="0" err="1" smtClean="0"/>
              <a:t>DelegateCommand</a:t>
            </a:r>
            <a:r>
              <a:rPr lang="en-US" dirty="0" smtClean="0"/>
              <a:t>.</a:t>
            </a:r>
          </a:p>
        </p:txBody>
      </p:sp>
    </p:spTree>
    <p:extLst>
      <p:ext uri="{BB962C8B-B14F-4D97-AF65-F5344CB8AC3E}">
        <p14:creationId xmlns:p14="http://schemas.microsoft.com/office/powerpoint/2010/main" val="3100911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ViewModel</a:t>
            </a:r>
            <a:r>
              <a:rPr lang="en-US" dirty="0" smtClean="0"/>
              <a:t> sample</a:t>
            </a:r>
            <a:endParaRPr lang="en-US" dirty="0"/>
          </a:p>
        </p:txBody>
      </p:sp>
      <p:sp>
        <p:nvSpPr>
          <p:cNvPr id="3" name="Content Placeholder 2"/>
          <p:cNvSpPr>
            <a:spLocks noGrp="1"/>
          </p:cNvSpPr>
          <p:nvPr>
            <p:ph sz="half" idx="1"/>
          </p:nvPr>
        </p:nvSpPr>
        <p:spPr/>
        <p:txBody>
          <a:bodyPr>
            <a:normAutofit fontScale="85000" lnSpcReduction="20000"/>
          </a:bodyPr>
          <a:lstStyle/>
          <a:p>
            <a:pPr marL="0" indent="0">
              <a:buNone/>
            </a:pPr>
            <a:r>
              <a:rPr lang="en-US" dirty="0" smtClean="0"/>
              <a:t>public class </a:t>
            </a:r>
            <a:r>
              <a:rPr lang="en-US" dirty="0" err="1" smtClean="0"/>
              <a:t>ViewA</a:t>
            </a:r>
            <a:r>
              <a:rPr lang="en-US" dirty="0" smtClean="0"/>
              <a:t> : </a:t>
            </a:r>
            <a:r>
              <a:rPr lang="en-US" dirty="0" err="1" smtClean="0"/>
              <a:t>BindableBase</a:t>
            </a:r>
            <a:endParaRPr lang="en-US" dirty="0" smtClean="0"/>
          </a:p>
          <a:p>
            <a:pPr marL="0" indent="0">
              <a:buNone/>
            </a:pPr>
            <a:r>
              <a:rPr lang="en-US" dirty="0" smtClean="0"/>
              <a:t>{</a:t>
            </a:r>
          </a:p>
          <a:p>
            <a:pPr marL="0" indent="0">
              <a:buNone/>
            </a:pPr>
            <a:r>
              <a:rPr lang="en-US" dirty="0" smtClean="0"/>
              <a:t>    private string _foo;</a:t>
            </a:r>
          </a:p>
          <a:p>
            <a:pPr marL="0" indent="0">
              <a:buNone/>
            </a:pPr>
            <a:r>
              <a:rPr lang="en-US" dirty="0"/>
              <a:t> </a:t>
            </a:r>
            <a:r>
              <a:rPr lang="en-US" dirty="0" smtClean="0"/>
              <a:t>   public string Foo</a:t>
            </a:r>
          </a:p>
          <a:p>
            <a:pPr marL="0" indent="0">
              <a:buNone/>
            </a:pPr>
            <a:r>
              <a:rPr lang="en-US" dirty="0"/>
              <a:t> </a:t>
            </a:r>
            <a:r>
              <a:rPr lang="en-US" dirty="0" smtClean="0"/>
              <a:t>   {</a:t>
            </a:r>
          </a:p>
          <a:p>
            <a:pPr marL="0" indent="0">
              <a:buNone/>
            </a:pPr>
            <a:r>
              <a:rPr lang="en-US" dirty="0"/>
              <a:t> </a:t>
            </a:r>
            <a:r>
              <a:rPr lang="en-US" dirty="0" smtClean="0"/>
              <a:t>       get =&gt; _foo;</a:t>
            </a:r>
          </a:p>
          <a:p>
            <a:pPr marL="0" indent="0">
              <a:buNone/>
            </a:pPr>
            <a:r>
              <a:rPr lang="en-US" dirty="0"/>
              <a:t> </a:t>
            </a:r>
            <a:r>
              <a:rPr lang="en-US" dirty="0" smtClean="0"/>
              <a:t>       set =&gt; </a:t>
            </a:r>
            <a:r>
              <a:rPr lang="en-US" dirty="0" err="1" smtClean="0"/>
              <a:t>SetProperty</a:t>
            </a:r>
            <a:r>
              <a:rPr lang="en-US" dirty="0" smtClean="0"/>
              <a:t>(ref _foo, value);</a:t>
            </a:r>
          </a:p>
          <a:p>
            <a:pPr marL="0" indent="0">
              <a:buNone/>
            </a:pPr>
            <a:r>
              <a:rPr lang="en-US" dirty="0"/>
              <a:t> </a:t>
            </a:r>
            <a:r>
              <a:rPr lang="en-US" dirty="0" smtClean="0"/>
              <a:t>   }</a:t>
            </a:r>
          </a:p>
          <a:p>
            <a:pPr marL="0" indent="0">
              <a:buNone/>
            </a:pPr>
            <a:r>
              <a:rPr lang="en-US" dirty="0" smtClean="0"/>
              <a:t>}</a:t>
            </a:r>
            <a:endParaRPr lang="en-US" dirty="0"/>
          </a:p>
        </p:txBody>
      </p:sp>
      <p:sp>
        <p:nvSpPr>
          <p:cNvPr id="4" name="Content Placeholder 3"/>
          <p:cNvSpPr>
            <a:spLocks noGrp="1"/>
          </p:cNvSpPr>
          <p:nvPr>
            <p:ph sz="half" idx="2"/>
          </p:nvPr>
        </p:nvSpPr>
        <p:spPr/>
        <p:txBody>
          <a:bodyPr>
            <a:normAutofit fontScale="85000" lnSpcReduction="20000"/>
          </a:bodyPr>
          <a:lstStyle/>
          <a:p>
            <a:pPr marL="0" indent="0">
              <a:buNone/>
            </a:pPr>
            <a:r>
              <a:rPr lang="en-US" dirty="0" smtClean="0"/>
              <a:t>public class </a:t>
            </a:r>
            <a:r>
              <a:rPr lang="en-US" dirty="0" err="1" smtClean="0"/>
              <a:t>ViewA</a:t>
            </a:r>
            <a:r>
              <a:rPr lang="en-US" dirty="0" smtClean="0"/>
              <a:t> : </a:t>
            </a:r>
            <a:r>
              <a:rPr lang="en-US" dirty="0" err="1" smtClean="0"/>
              <a:t>BindableBase</a:t>
            </a:r>
            <a:endParaRPr lang="en-US" dirty="0" smtClean="0"/>
          </a:p>
          <a:p>
            <a:pPr marL="0" indent="0">
              <a:buNone/>
            </a:pPr>
            <a:r>
              <a:rPr lang="en-US" dirty="0" smtClean="0"/>
              <a:t>{</a:t>
            </a:r>
          </a:p>
          <a:p>
            <a:pPr marL="0" indent="0">
              <a:buNone/>
            </a:pPr>
            <a:r>
              <a:rPr lang="en-US" dirty="0" smtClean="0"/>
              <a:t>    public string Foo { get; set; }</a:t>
            </a:r>
            <a:endParaRPr lang="en-US" dirty="0"/>
          </a:p>
          <a:p>
            <a:pPr marL="0" indent="0">
              <a:buNone/>
            </a:pPr>
            <a:r>
              <a:rPr lang="en-US" dirty="0" smtClean="0"/>
              <a:t>}</a:t>
            </a:r>
            <a:endParaRPr lang="en-US" dirty="0"/>
          </a:p>
        </p:txBody>
      </p:sp>
    </p:spTree>
    <p:extLst>
      <p:ext uri="{BB962C8B-B14F-4D97-AF65-F5344CB8AC3E}">
        <p14:creationId xmlns:p14="http://schemas.microsoft.com/office/powerpoint/2010/main" val="12547276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Commands</a:t>
            </a:r>
            <a:endParaRPr lang="en-US" dirty="0"/>
          </a:p>
        </p:txBody>
      </p:sp>
      <p:sp>
        <p:nvSpPr>
          <p:cNvPr id="3" name="Content Placeholder 2"/>
          <p:cNvSpPr>
            <a:spLocks noGrp="1"/>
          </p:cNvSpPr>
          <p:nvPr>
            <p:ph idx="1"/>
          </p:nvPr>
        </p:nvSpPr>
        <p:spPr/>
        <p:txBody>
          <a:bodyPr/>
          <a:lstStyle/>
          <a:p>
            <a:r>
              <a:rPr lang="en-US" dirty="0" err="1" smtClean="0"/>
              <a:t>DelegateCommand</a:t>
            </a:r>
            <a:r>
              <a:rPr lang="en-US" dirty="0" smtClean="0"/>
              <a:t> gives us </a:t>
            </a:r>
            <a:r>
              <a:rPr lang="en-US" dirty="0" err="1" smtClean="0"/>
              <a:t>ObservesProperty</a:t>
            </a:r>
            <a:r>
              <a:rPr lang="en-US" dirty="0" smtClean="0"/>
              <a:t>, allowing us to determine if the Command can execute when one or more properties is updated.</a:t>
            </a:r>
          </a:p>
          <a:p>
            <a:endParaRPr lang="en-US" dirty="0"/>
          </a:p>
          <a:p>
            <a:pPr marL="0" indent="0">
              <a:buNone/>
            </a:pPr>
            <a:r>
              <a:rPr lang="en-US" dirty="0" err="1" smtClean="0"/>
              <a:t>FooCommand</a:t>
            </a:r>
            <a:r>
              <a:rPr lang="en-US" dirty="0" smtClean="0"/>
              <a:t> = new </a:t>
            </a:r>
            <a:r>
              <a:rPr lang="en-US" dirty="0" err="1" smtClean="0"/>
              <a:t>DelegateCommand</a:t>
            </a:r>
            <a:r>
              <a:rPr lang="en-US" dirty="0" smtClean="0"/>
              <a:t>(</a:t>
            </a:r>
            <a:r>
              <a:rPr lang="en-US" dirty="0" err="1" smtClean="0"/>
              <a:t>OnFooCommandExecuted</a:t>
            </a:r>
            <a:r>
              <a:rPr lang="en-US" dirty="0" smtClean="0"/>
              <a:t>, 						     </a:t>
            </a:r>
            <a:r>
              <a:rPr lang="en-US" dirty="0" err="1" smtClean="0"/>
              <a:t>FooCommandCanExecute</a:t>
            </a:r>
            <a:r>
              <a:rPr lang="en-US" dirty="0" smtClean="0"/>
              <a:t>)</a:t>
            </a:r>
            <a:br>
              <a:rPr lang="en-US" dirty="0" smtClean="0"/>
            </a:br>
            <a:r>
              <a:rPr lang="en-US" dirty="0" smtClean="0"/>
              <a:t>					.</a:t>
            </a:r>
            <a:r>
              <a:rPr lang="en-US" dirty="0" err="1" smtClean="0"/>
              <a:t>ObservesProperty</a:t>
            </a:r>
            <a:r>
              <a:rPr lang="en-US" dirty="0" smtClean="0"/>
              <a:t>(() =&gt; Foo)</a:t>
            </a:r>
            <a:br>
              <a:rPr lang="en-US" dirty="0" smtClean="0"/>
            </a:br>
            <a:r>
              <a:rPr lang="en-US" dirty="0" smtClean="0"/>
              <a:t>					.</a:t>
            </a:r>
            <a:r>
              <a:rPr lang="en-US" dirty="0" err="1" smtClean="0"/>
              <a:t>ObservesProperty</a:t>
            </a:r>
            <a:r>
              <a:rPr lang="en-US" dirty="0" smtClean="0"/>
              <a:t>(() =&gt; </a:t>
            </a:r>
            <a:r>
              <a:rPr lang="en-US" dirty="0" err="1" smtClean="0"/>
              <a:t>Foo.Bar</a:t>
            </a:r>
            <a:r>
              <a:rPr lang="en-US" dirty="0" smtClean="0"/>
              <a:t>);</a:t>
            </a:r>
          </a:p>
          <a:p>
            <a:pPr marL="0" indent="0">
              <a:buNone/>
            </a:pPr>
            <a:r>
              <a:rPr lang="en-US" dirty="0" err="1" smtClean="0"/>
              <a:t>BarCommand</a:t>
            </a:r>
            <a:r>
              <a:rPr lang="en-US" dirty="0" smtClean="0"/>
              <a:t> = new </a:t>
            </a:r>
            <a:r>
              <a:rPr lang="en-US" dirty="0" err="1" smtClean="0"/>
              <a:t>DelegateCommand</a:t>
            </a:r>
            <a:r>
              <a:rPr lang="en-US" dirty="0" smtClean="0"/>
              <a:t>(</a:t>
            </a:r>
            <a:r>
              <a:rPr lang="en-US" dirty="0" err="1" smtClean="0"/>
              <a:t>OnBarCommandExecuted</a:t>
            </a:r>
            <a:r>
              <a:rPr lang="en-US" dirty="0" smtClean="0"/>
              <a:t>);</a:t>
            </a:r>
            <a:endParaRPr lang="en-US" dirty="0"/>
          </a:p>
        </p:txBody>
      </p:sp>
    </p:spTree>
    <p:extLst>
      <p:ext uri="{BB962C8B-B14F-4D97-AF65-F5344CB8AC3E}">
        <p14:creationId xmlns:p14="http://schemas.microsoft.com/office/powerpoint/2010/main" val="17351832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Binding</a:t>
            </a:r>
            <a:endParaRPr lang="en-US" dirty="0"/>
          </a:p>
        </p:txBody>
      </p:sp>
      <p:sp>
        <p:nvSpPr>
          <p:cNvPr id="3" name="Content Placeholder 2"/>
          <p:cNvSpPr>
            <a:spLocks noGrp="1"/>
          </p:cNvSpPr>
          <p:nvPr>
            <p:ph idx="1"/>
          </p:nvPr>
        </p:nvSpPr>
        <p:spPr/>
        <p:txBody>
          <a:bodyPr>
            <a:normAutofit fontScale="92500"/>
          </a:bodyPr>
          <a:lstStyle/>
          <a:p>
            <a:pPr marL="0" indent="0">
              <a:buNone/>
            </a:pPr>
            <a:r>
              <a:rPr lang="en-US" dirty="0" smtClean="0"/>
              <a:t>&lt;</a:t>
            </a:r>
            <a:r>
              <a:rPr lang="en-US" dirty="0" err="1" smtClean="0"/>
              <a:t>StackLayout</a:t>
            </a:r>
            <a:r>
              <a:rPr lang="en-US" dirty="0" smtClean="0"/>
              <a:t>&gt;</a:t>
            </a:r>
          </a:p>
          <a:p>
            <a:pPr marL="0" indent="0">
              <a:buNone/>
            </a:pPr>
            <a:r>
              <a:rPr lang="en-US" dirty="0"/>
              <a:t> </a:t>
            </a:r>
            <a:r>
              <a:rPr lang="en-US" dirty="0" smtClean="0"/>
              <a:t> &lt;!</a:t>
            </a:r>
            <a:r>
              <a:rPr lang="mr-IN" dirty="0" smtClean="0"/>
              <a:t>–</a:t>
            </a:r>
            <a:r>
              <a:rPr lang="en-US" dirty="0" smtClean="0"/>
              <a:t> assumes a Person class with the property name Model in the </a:t>
            </a:r>
            <a:r>
              <a:rPr lang="en-US" dirty="0" err="1" smtClean="0"/>
              <a:t>ViewModel</a:t>
            </a:r>
            <a:r>
              <a:rPr lang="en-US" dirty="0" smtClean="0"/>
              <a:t> --&gt;</a:t>
            </a:r>
          </a:p>
          <a:p>
            <a:pPr marL="0" indent="0">
              <a:buNone/>
            </a:pPr>
            <a:r>
              <a:rPr lang="en-US" dirty="0" smtClean="0"/>
              <a:t>  &lt;Entry Text=“{Binding </a:t>
            </a:r>
            <a:r>
              <a:rPr lang="en-US" dirty="0" err="1" smtClean="0"/>
              <a:t>Model.FirstName</a:t>
            </a:r>
            <a:r>
              <a:rPr lang="en-US" dirty="0" smtClean="0"/>
              <a:t>}” /&gt;</a:t>
            </a:r>
          </a:p>
          <a:p>
            <a:pPr marL="0" indent="0">
              <a:buNone/>
            </a:pPr>
            <a:r>
              <a:rPr lang="en-US" dirty="0"/>
              <a:t> </a:t>
            </a:r>
            <a:r>
              <a:rPr lang="en-US" dirty="0" smtClean="0"/>
              <a:t> &lt;Entry Text=“{Binding </a:t>
            </a:r>
            <a:r>
              <a:rPr lang="en-US" dirty="0" err="1" smtClean="0"/>
              <a:t>Model.LastName</a:t>
            </a:r>
            <a:r>
              <a:rPr lang="en-US" dirty="0" smtClean="0"/>
              <a:t>}” /&gt;</a:t>
            </a:r>
          </a:p>
          <a:p>
            <a:pPr marL="0" indent="0">
              <a:buNone/>
            </a:pPr>
            <a:r>
              <a:rPr lang="en-US" dirty="0"/>
              <a:t> </a:t>
            </a:r>
            <a:r>
              <a:rPr lang="en-US" dirty="0" smtClean="0"/>
              <a:t> &lt;Button Text=“Submit” Command=“{Binding </a:t>
            </a:r>
            <a:r>
              <a:rPr lang="en-US" dirty="0" err="1" smtClean="0"/>
              <a:t>SubmitCommand</a:t>
            </a:r>
            <a:r>
              <a:rPr lang="en-US" dirty="0" smtClean="0"/>
              <a:t>}” /&gt;</a:t>
            </a:r>
            <a:endParaRPr lang="en-US" dirty="0"/>
          </a:p>
          <a:p>
            <a:pPr marL="0" indent="0">
              <a:buNone/>
            </a:pPr>
            <a:r>
              <a:rPr lang="en-US" dirty="0" smtClean="0"/>
              <a:t>&lt;/</a:t>
            </a:r>
            <a:r>
              <a:rPr lang="en-US" dirty="0" err="1" smtClean="0"/>
              <a:t>StackLayout</a:t>
            </a:r>
            <a:r>
              <a:rPr lang="en-US" dirty="0" smtClean="0"/>
              <a:t>&gt;</a:t>
            </a:r>
            <a:endParaRPr lang="en-US" dirty="0"/>
          </a:p>
        </p:txBody>
      </p:sp>
    </p:spTree>
    <p:extLst>
      <p:ext uri="{BB962C8B-B14F-4D97-AF65-F5344CB8AC3E}">
        <p14:creationId xmlns:p14="http://schemas.microsoft.com/office/powerpoint/2010/main" val="4008937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3240</TotalTime>
  <Words>720</Words>
  <Application>Microsoft Macintosh PowerPoint</Application>
  <PresentationFormat>Widescreen</PresentationFormat>
  <Paragraphs>107</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Mangal</vt:lpstr>
      <vt:lpstr>Trebuchet MS</vt:lpstr>
      <vt:lpstr>Tw Cen MT</vt:lpstr>
      <vt:lpstr>Arial</vt:lpstr>
      <vt:lpstr>Circuit</vt:lpstr>
      <vt:lpstr>SAN Diego Xamarin Dev’s </vt:lpstr>
      <vt:lpstr>Special Thanks</vt:lpstr>
      <vt:lpstr>PowerPoint Presentation</vt:lpstr>
      <vt:lpstr>Schedule</vt:lpstr>
      <vt:lpstr>Why Prism</vt:lpstr>
      <vt:lpstr>For the Newbie</vt:lpstr>
      <vt:lpstr>ViewModel sample</vt:lpstr>
      <vt:lpstr>Commands</vt:lpstr>
      <vt:lpstr>Binding</vt:lpstr>
      <vt:lpstr>Application Resources</vt:lpstr>
      <vt:lpstr>Adding Views For Navigation</vt:lpstr>
      <vt:lpstr>Monkey Chat</vt:lpstr>
      <vt:lpstr>PowerPoint Presentation</vt:lpstr>
      <vt:lpstr>Level 0</vt:lpstr>
      <vt:lpstr>Level 1</vt:lpstr>
      <vt:lpstr>Level 2</vt:lpstr>
      <vt:lpstr>Level 3</vt:lpstr>
      <vt:lpstr>Boss Level</vt:lpstr>
      <vt:lpstr>TIPS</vt:lpstr>
      <vt:lpstr>PowerPoint Presentation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SAN diego Xamarin Dev’s </dc:title>
  <dc:creator>Dan Siegel</dc:creator>
  <cp:lastModifiedBy>Dan Siegel</cp:lastModifiedBy>
  <cp:revision>24</cp:revision>
  <dcterms:created xsi:type="dcterms:W3CDTF">2017-08-28T15:59:08Z</dcterms:created>
  <dcterms:modified xsi:type="dcterms:W3CDTF">2017-08-31T00:31:34Z</dcterms:modified>
</cp:coreProperties>
</file>

<file path=docProps/thumbnail.jpeg>
</file>